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59" r:id="rId8"/>
    <p:sldId id="260" r:id="rId9"/>
    <p:sldId id="261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6" autoAdjust="0"/>
    <p:restoredTop sz="86325" autoAdjust="0"/>
  </p:normalViewPr>
  <p:slideViewPr>
    <p:cSldViewPr snapToObjects="1">
      <p:cViewPr>
        <p:scale>
          <a:sx n="70" d="100"/>
          <a:sy n="70" d="100"/>
        </p:scale>
        <p:origin x="-1152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6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6680-3B45-B645-B0D4-73DAE3D3CF83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6680-3B45-B645-B0D4-73DAE3D3CF83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4794-3638-1D48-B14C-239FEACE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634F6680-3B45-B645-B0D4-73DAE3D3CF83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C14794-3638-1D48-B14C-239FEACE91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6680-3B45-B645-B0D4-73DAE3D3CF83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4794-3638-1D48-B14C-239FEACE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6680-3B45-B645-B0D4-73DAE3D3CF83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4794-3638-1D48-B14C-239FEACE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6680-3B45-B645-B0D4-73DAE3D3CF83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4794-3638-1D48-B14C-239FEACE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6680-3B45-B645-B0D4-73DAE3D3CF83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6680-3B45-B645-B0D4-73DAE3D3CF83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4794-3638-1D48-B14C-239FEACE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6680-3B45-B645-B0D4-73DAE3D3CF83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4794-3638-1D48-B14C-239FEACE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6680-3B45-B645-B0D4-73DAE3D3CF83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4794-3638-1D48-B14C-239FEACE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6680-3B45-B645-B0D4-73DAE3D3CF83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4794-3638-1D48-B14C-239FEACE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6680-3B45-B645-B0D4-73DAE3D3CF83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14794-3638-1D48-B14C-239FEACE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634F6680-3B45-B645-B0D4-73DAE3D3CF83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2C14794-3638-1D48-B14C-239FEACE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34F6680-3B45-B645-B0D4-73DAE3D3CF83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B2C14794-3638-1D48-B14C-239FEACE9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\\localhost\Volumes\MELILLO\Over%20The%20Rainbow_What%20A%20Wonderful%20World.mp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1459"/>
            <a:ext cx="8839200" cy="1470025"/>
          </a:xfrm>
        </p:spPr>
        <p:txBody>
          <a:bodyPr/>
          <a:lstStyle/>
          <a:p>
            <a:r>
              <a:rPr lang="en-US" dirty="0" smtClean="0"/>
              <a:t>SUBJECT VERB AGREEMENT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Adventures in Grammar!!!!!!!!!!!!!!!</a:t>
            </a:r>
            <a:endParaRPr lang="en-US" dirty="0"/>
          </a:p>
        </p:txBody>
      </p:sp>
      <p:pic>
        <p:nvPicPr>
          <p:cNvPr id="5" name="Over The Rainbow_What A Wonderful World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93776" y="6098508"/>
            <a:ext cx="293687" cy="2936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184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all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70846"/>
            <a:ext cx="8763000" cy="4182035"/>
          </a:xfrm>
        </p:spPr>
        <p:txBody>
          <a:bodyPr>
            <a:normAutofit fontScale="92500"/>
          </a:bodyPr>
          <a:lstStyle/>
          <a:p>
            <a:r>
              <a:rPr lang="en-US" sz="4800" dirty="0" smtClean="0"/>
              <a:t>Each of the girls </a:t>
            </a:r>
            <a:r>
              <a:rPr lang="en-US" sz="4800" dirty="0" smtClean="0">
                <a:solidFill>
                  <a:srgbClr val="660066"/>
                </a:solidFill>
              </a:rPr>
              <a:t>IS/ARE </a:t>
            </a:r>
            <a:r>
              <a:rPr lang="en-US" sz="4800" dirty="0" smtClean="0"/>
              <a:t>going.</a:t>
            </a:r>
          </a:p>
          <a:p>
            <a:r>
              <a:rPr lang="en-US" sz="4800" dirty="0" smtClean="0"/>
              <a:t>Determine the subject</a:t>
            </a:r>
          </a:p>
          <a:p>
            <a:r>
              <a:rPr lang="en-US" sz="4800" dirty="0" smtClean="0">
                <a:solidFill>
                  <a:srgbClr val="FF0000"/>
                </a:solidFill>
              </a:rPr>
              <a:t>Singular</a:t>
            </a:r>
            <a:r>
              <a:rPr lang="en-US" sz="4800" dirty="0" smtClean="0"/>
              <a:t> or </a:t>
            </a:r>
            <a:r>
              <a:rPr lang="en-US" sz="4800" dirty="0" smtClean="0">
                <a:solidFill>
                  <a:srgbClr val="FFFF00"/>
                </a:solidFill>
              </a:rPr>
              <a:t>Plural</a:t>
            </a:r>
            <a:r>
              <a:rPr lang="en-US" sz="4800" dirty="0" smtClean="0"/>
              <a:t> ? Match the verb.</a:t>
            </a:r>
          </a:p>
          <a:p>
            <a:r>
              <a:rPr lang="en-US" sz="3200" dirty="0" smtClean="0"/>
              <a:t>Ignore prepositional phrase!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660066"/>
                </a:solidFill>
                <a:effectLst>
                  <a:glow rad="228600">
                    <a:schemeClr val="accent3">
                      <a:alpha val="75000"/>
                    </a:schemeClr>
                  </a:glow>
                </a:effectLst>
              </a:rPr>
              <a:t>Each</a:t>
            </a:r>
            <a:r>
              <a:rPr lang="en-US" sz="4400" dirty="0" smtClean="0">
                <a:effectLst>
                  <a:outerShdw blurRad="60007" dir="1500000" sy="-30000" kx="800400" algn="bl">
                    <a:srgbClr val="FF0000"/>
                  </a:outerShdw>
                </a:effectLst>
              </a:rPr>
              <a:t> </a:t>
            </a:r>
            <a:r>
              <a:rPr lang="en-US" sz="4400" dirty="0" smtClean="0">
                <a:effectLst/>
              </a:rPr>
              <a:t>of the girls </a:t>
            </a:r>
            <a:r>
              <a:rPr lang="en-US" sz="4400" dirty="0" smtClean="0">
                <a:solidFill>
                  <a:srgbClr val="0000FF"/>
                </a:solidFill>
                <a:effectLst>
                  <a:glow rad="228600">
                    <a:schemeClr val="accent1">
                      <a:alpha val="75000"/>
                    </a:schemeClr>
                  </a:glow>
                  <a:outerShdw blurRad="1270000" dist="88900" dir="1500000">
                    <a:srgbClr val="FFFF00"/>
                  </a:outerShdw>
                </a:effectLst>
              </a:rPr>
              <a:t>is </a:t>
            </a:r>
            <a:r>
              <a:rPr lang="en-US" sz="4400" dirty="0" smtClean="0">
                <a:effectLst>
                  <a:outerShdw blurRad="1270000" dist="88900" dir="1500000">
                    <a:srgbClr val="FFFF00"/>
                  </a:outerShdw>
                </a:effectLst>
              </a:rPr>
              <a:t>g</a:t>
            </a:r>
            <a:r>
              <a:rPr lang="en-US" sz="4400" dirty="0" smtClean="0">
                <a:effectLst/>
              </a:rPr>
              <a:t>oing.</a:t>
            </a:r>
            <a:endParaRPr lang="en-US" sz="44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Another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0000FF"/>
                </a:solidFill>
              </a:rPr>
              <a:t>Sally</a:t>
            </a:r>
            <a:r>
              <a:rPr lang="en-US" sz="4400" dirty="0" smtClean="0"/>
              <a:t> or the </a:t>
            </a:r>
            <a:r>
              <a:rPr lang="en-US" sz="4400" dirty="0" smtClean="0">
                <a:solidFill>
                  <a:srgbClr val="0000FF"/>
                </a:solidFill>
              </a:rPr>
              <a:t>girls</a:t>
            </a:r>
            <a:r>
              <a:rPr lang="en-US" sz="4400" dirty="0" smtClean="0"/>
              <a:t> </a:t>
            </a:r>
            <a:r>
              <a:rPr lang="en-US" sz="4400" dirty="0" smtClean="0">
                <a:solidFill>
                  <a:srgbClr val="660066"/>
                </a:solidFill>
              </a:rPr>
              <a:t>is</a:t>
            </a:r>
            <a:r>
              <a:rPr lang="en-US" sz="4400" dirty="0" smtClean="0"/>
              <a:t>/</a:t>
            </a:r>
            <a:r>
              <a:rPr lang="en-US" sz="4400" dirty="0" smtClean="0">
                <a:solidFill>
                  <a:srgbClr val="660066"/>
                </a:solidFill>
              </a:rPr>
              <a:t>are</a:t>
            </a:r>
            <a:r>
              <a:rPr lang="en-US" sz="4400" dirty="0" smtClean="0"/>
              <a:t> going shopping at the mall.</a:t>
            </a:r>
          </a:p>
          <a:p>
            <a:r>
              <a:rPr lang="en-US" sz="4400" dirty="0" smtClean="0"/>
              <a:t>Find the verb is closest to the “or”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0000FF"/>
                </a:solidFill>
                <a:effectLst>
                  <a:glow rad="228600">
                    <a:schemeClr val="accent3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Sally</a:t>
            </a:r>
            <a:r>
              <a:rPr lang="en-US" sz="4400" dirty="0" smtClean="0"/>
              <a:t> or the </a:t>
            </a:r>
            <a:r>
              <a:rPr lang="en-US" sz="4400" dirty="0" smtClean="0">
                <a:solidFill>
                  <a:srgbClr val="0000FF"/>
                </a:solidFill>
                <a:effectLst>
                  <a:glow rad="228600">
                    <a:schemeClr val="accent1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girls</a:t>
            </a:r>
            <a:r>
              <a:rPr lang="en-US" sz="4400" dirty="0" smtClean="0"/>
              <a:t> </a:t>
            </a:r>
            <a:r>
              <a:rPr lang="en-US" sz="4400" dirty="0" smtClean="0">
                <a:solidFill>
                  <a:srgbClr val="660066"/>
                </a:solidFill>
                <a:effectLst>
                  <a:glow rad="228600">
                    <a:schemeClr val="accent1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are</a:t>
            </a:r>
            <a:r>
              <a:rPr lang="en-US" sz="4400" dirty="0" smtClean="0"/>
              <a:t> going shopping at the mall.</a:t>
            </a:r>
          </a:p>
          <a:p>
            <a:endParaRPr lang="en-US" sz="4400" dirty="0" smtClean="0">
              <a:solidFill>
                <a:srgbClr val="0000FF"/>
              </a:solidFill>
            </a:endParaRPr>
          </a:p>
          <a:p>
            <a:r>
              <a:rPr lang="en-US" sz="4400" dirty="0" smtClean="0">
                <a:solidFill>
                  <a:srgbClr val="0000FF"/>
                </a:solidFill>
                <a:effectLst>
                  <a:glow rad="228600">
                    <a:schemeClr val="accent3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SS</a:t>
            </a:r>
            <a:r>
              <a:rPr lang="en-US" sz="4400" dirty="0" smtClean="0"/>
              <a:t> “or” </a:t>
            </a:r>
            <a:r>
              <a:rPr lang="en-US" sz="4400" dirty="0" smtClean="0">
                <a:solidFill>
                  <a:srgbClr val="0000FF"/>
                </a:solidFill>
                <a:effectLst>
                  <a:glow rad="228600">
                    <a:schemeClr val="accent1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PS</a:t>
            </a:r>
            <a:r>
              <a:rPr lang="en-US" sz="4400" dirty="0" smtClean="0"/>
              <a:t>= </a:t>
            </a:r>
            <a:r>
              <a:rPr lang="en-US" sz="4400" dirty="0" smtClean="0">
                <a:solidFill>
                  <a:srgbClr val="660066"/>
                </a:solidFill>
                <a:effectLst>
                  <a:glow rad="228600">
                    <a:schemeClr val="accent1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PV</a:t>
            </a:r>
            <a:endParaRPr lang="en-US" sz="4400" dirty="0">
              <a:solidFill>
                <a:srgbClr val="660066"/>
              </a:solidFill>
              <a:effectLst>
                <a:glow rad="228600">
                  <a:schemeClr val="accent1">
                    <a:alpha val="75000"/>
                  </a:schemeClr>
                </a:glow>
                <a:outerShdw blurRad="63500" dist="50800" dir="2700000" algn="tl" rotWithShape="0">
                  <a:prstClr val="black">
                    <a:alpha val="5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use it!!!!!!!!!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5400" dirty="0" smtClean="0"/>
          </a:p>
          <a:p>
            <a:pPr>
              <a:buNone/>
            </a:pPr>
            <a:r>
              <a:rPr lang="en-US" sz="5400" dirty="0" smtClean="0"/>
              <a:t>Celebrate Good Grammar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0"/>
            <a:ext cx="7612063" cy="1417638"/>
          </a:xfrm>
        </p:spPr>
        <p:txBody>
          <a:bodyPr/>
          <a:lstStyle/>
          <a:p>
            <a:r>
              <a:rPr lang="en-US" sz="2800" dirty="0" smtClean="0"/>
              <a:t>A </a:t>
            </a:r>
            <a:r>
              <a:rPr lang="en-US" sz="2800" dirty="0" smtClean="0">
                <a:solidFill>
                  <a:srgbClr val="0000FF"/>
                </a:solidFill>
              </a:rPr>
              <a:t>subject</a:t>
            </a:r>
            <a:r>
              <a:rPr lang="en-US" sz="2800" dirty="0" smtClean="0"/>
              <a:t> is who or what the sentence is about. </a:t>
            </a:r>
            <a:br>
              <a:rPr lang="en-US" sz="2800" dirty="0" smtClean="0"/>
            </a:br>
            <a:r>
              <a:rPr lang="en-US" sz="2800" dirty="0" smtClean="0"/>
              <a:t>A </a:t>
            </a:r>
            <a:r>
              <a:rPr lang="en-US" sz="2800" dirty="0" smtClean="0">
                <a:solidFill>
                  <a:srgbClr val="660066"/>
                </a:solidFill>
              </a:rPr>
              <a:t>verb</a:t>
            </a:r>
            <a:r>
              <a:rPr lang="en-US" sz="2800" dirty="0" smtClean="0"/>
              <a:t> is what the subject is doing.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6000" dirty="0" smtClean="0"/>
              <a:t>The </a:t>
            </a:r>
            <a:r>
              <a:rPr lang="en-US" sz="6000" dirty="0" smtClean="0">
                <a:solidFill>
                  <a:srgbClr val="0000FF"/>
                </a:solidFill>
              </a:rPr>
              <a:t>subject</a:t>
            </a:r>
            <a:r>
              <a:rPr lang="en-US" sz="6000" dirty="0" smtClean="0"/>
              <a:t> and the </a:t>
            </a:r>
            <a:r>
              <a:rPr lang="en-US" sz="6000" dirty="0" smtClean="0">
                <a:solidFill>
                  <a:srgbClr val="660066"/>
                </a:solidFill>
              </a:rPr>
              <a:t>verb</a:t>
            </a:r>
            <a:r>
              <a:rPr lang="en-US" sz="6000" dirty="0" smtClean="0"/>
              <a:t> in a sentence must agree: Both </a:t>
            </a:r>
            <a:r>
              <a:rPr lang="en-US" sz="6000" dirty="0" smtClean="0">
                <a:solidFill>
                  <a:srgbClr val="FF0000"/>
                </a:solidFill>
              </a:rPr>
              <a:t>singular</a:t>
            </a:r>
            <a:r>
              <a:rPr lang="en-US" sz="6000" dirty="0" smtClean="0"/>
              <a:t> or both </a:t>
            </a:r>
            <a:r>
              <a:rPr lang="en-US" sz="6000" dirty="0" smtClean="0">
                <a:solidFill>
                  <a:schemeClr val="accent1"/>
                </a:solidFill>
              </a:rPr>
              <a:t>plural</a:t>
            </a:r>
            <a:r>
              <a:rPr lang="en-US" sz="6000" dirty="0" smtClean="0"/>
              <a:t>.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Singular </a:t>
            </a:r>
            <a:r>
              <a:rPr lang="en-US" dirty="0" smtClean="0">
                <a:solidFill>
                  <a:srgbClr val="CCFFCC"/>
                </a:solidFill>
              </a:rPr>
              <a:t>and </a:t>
            </a:r>
            <a:r>
              <a:rPr lang="en-US" dirty="0" smtClean="0">
                <a:solidFill>
                  <a:srgbClr val="FFFF00"/>
                </a:solidFill>
              </a:rPr>
              <a:t>Plural </a:t>
            </a:r>
            <a:r>
              <a:rPr lang="en-US" dirty="0" smtClean="0">
                <a:solidFill>
                  <a:srgbClr val="0000FF"/>
                </a:solidFill>
              </a:rPr>
              <a:t>Subjects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5173" y="1905000"/>
          <a:ext cx="7612064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6032"/>
                <a:gridCol w="38060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SINGULAR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PLURAL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NOUNS</a:t>
                      </a:r>
                    </a:p>
                    <a:p>
                      <a:r>
                        <a:rPr lang="en-US" dirty="0" smtClean="0"/>
                        <a:t>boy</a:t>
                      </a:r>
                    </a:p>
                    <a:p>
                      <a:r>
                        <a:rPr lang="en-US" dirty="0" smtClean="0"/>
                        <a:t>city</a:t>
                      </a:r>
                    </a:p>
                    <a:p>
                      <a:r>
                        <a:rPr lang="en-US" dirty="0" smtClean="0"/>
                        <a:t>dog</a:t>
                      </a:r>
                    </a:p>
                    <a:p>
                      <a:r>
                        <a:rPr lang="en-US" dirty="0" smtClean="0"/>
                        <a:t>idea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PRONOUNS</a:t>
                      </a:r>
                    </a:p>
                    <a:p>
                      <a:r>
                        <a:rPr lang="en-US" dirty="0" smtClean="0"/>
                        <a:t>I</a:t>
                      </a:r>
                    </a:p>
                    <a:p>
                      <a:r>
                        <a:rPr lang="en-US" dirty="0" smtClean="0"/>
                        <a:t>he, she, it</a:t>
                      </a:r>
                    </a:p>
                    <a:p>
                      <a:r>
                        <a:rPr lang="en-US" dirty="0" smtClean="0"/>
                        <a:t>me</a:t>
                      </a:r>
                    </a:p>
                    <a:p>
                      <a:r>
                        <a:rPr lang="en-US" dirty="0" smtClean="0"/>
                        <a:t>him, her, it</a:t>
                      </a:r>
                    </a:p>
                    <a:p>
                      <a:r>
                        <a:rPr lang="en-US" dirty="0" smtClean="0"/>
                        <a:t>my</a:t>
                      </a:r>
                    </a:p>
                    <a:p>
                      <a:r>
                        <a:rPr lang="en-US" dirty="0" smtClean="0"/>
                        <a:t>each</a:t>
                      </a:r>
                    </a:p>
                    <a:p>
                      <a:r>
                        <a:rPr lang="en-US" dirty="0" smtClean="0"/>
                        <a:t>one</a:t>
                      </a:r>
                    </a:p>
                    <a:p>
                      <a:r>
                        <a:rPr lang="en-US" dirty="0" smtClean="0"/>
                        <a:t>everyone, everybody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NOUNS</a:t>
                      </a:r>
                    </a:p>
                    <a:p>
                      <a:r>
                        <a:rPr lang="en-US" dirty="0" smtClean="0"/>
                        <a:t>boys</a:t>
                      </a:r>
                    </a:p>
                    <a:p>
                      <a:r>
                        <a:rPr lang="en-US" dirty="0" smtClean="0"/>
                        <a:t>cities</a:t>
                      </a:r>
                    </a:p>
                    <a:p>
                      <a:r>
                        <a:rPr lang="en-US" dirty="0" smtClean="0"/>
                        <a:t>dogs</a:t>
                      </a:r>
                    </a:p>
                    <a:p>
                      <a:r>
                        <a:rPr lang="en-US" dirty="0" smtClean="0"/>
                        <a:t>ideas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PRONOUNS</a:t>
                      </a:r>
                    </a:p>
                    <a:p>
                      <a:r>
                        <a:rPr lang="en-US" dirty="0" smtClean="0"/>
                        <a:t>we</a:t>
                      </a:r>
                    </a:p>
                    <a:p>
                      <a:r>
                        <a:rPr lang="en-US" dirty="0" smtClean="0"/>
                        <a:t>they</a:t>
                      </a:r>
                    </a:p>
                    <a:p>
                      <a:r>
                        <a:rPr lang="en-US" dirty="0" smtClean="0"/>
                        <a:t>them</a:t>
                      </a:r>
                    </a:p>
                    <a:p>
                      <a:r>
                        <a:rPr lang="en-US" dirty="0" smtClean="0"/>
                        <a:t>us</a:t>
                      </a:r>
                    </a:p>
                    <a:p>
                      <a:r>
                        <a:rPr lang="en-US" dirty="0" smtClean="0"/>
                        <a:t>their</a:t>
                      </a:r>
                    </a:p>
                    <a:p>
                      <a:r>
                        <a:rPr lang="en-US" dirty="0" smtClean="0"/>
                        <a:t>several</a:t>
                      </a:r>
                    </a:p>
                    <a:p>
                      <a:r>
                        <a:rPr lang="en-US" dirty="0" smtClean="0"/>
                        <a:t>both</a:t>
                      </a:r>
                    </a:p>
                    <a:p>
                      <a:r>
                        <a:rPr lang="en-US" dirty="0" smtClean="0"/>
                        <a:t>few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9468"/>
            <a:ext cx="8148637" cy="1417638"/>
          </a:xfrm>
        </p:spPr>
        <p:txBody>
          <a:bodyPr/>
          <a:lstStyle/>
          <a:p>
            <a:r>
              <a:rPr lang="en-US" sz="3600" dirty="0" smtClean="0">
                <a:solidFill>
                  <a:srgbClr val="0000FF"/>
                </a:solidFill>
              </a:rPr>
              <a:t>Subject/</a:t>
            </a:r>
            <a:r>
              <a:rPr lang="en-US" sz="3600" dirty="0" smtClean="0">
                <a:solidFill>
                  <a:srgbClr val="660066"/>
                </a:solidFill>
              </a:rPr>
              <a:t>Verb </a:t>
            </a:r>
            <a:r>
              <a:rPr lang="en-US" sz="3600" dirty="0" smtClean="0">
                <a:solidFill>
                  <a:schemeClr val="bg1"/>
                </a:solidFill>
              </a:rPr>
              <a:t>Agreement for Math People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SS= </a:t>
            </a:r>
            <a:r>
              <a:rPr lang="en-US" b="1" dirty="0" smtClean="0">
                <a:solidFill>
                  <a:srgbClr val="FF0000"/>
                </a:solidFill>
              </a:rPr>
              <a:t>Singular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Subject      </a:t>
            </a:r>
            <a:r>
              <a:rPr lang="en-US" b="1" dirty="0" smtClean="0"/>
              <a:t>PS= </a:t>
            </a:r>
            <a:r>
              <a:rPr lang="en-US" b="1" dirty="0" smtClean="0">
                <a:solidFill>
                  <a:srgbClr val="FFFF00"/>
                </a:solidFill>
              </a:rPr>
              <a:t>Plural</a:t>
            </a:r>
            <a:r>
              <a:rPr lang="en-US" b="1" dirty="0" smtClean="0">
                <a:solidFill>
                  <a:srgbClr val="0000FF"/>
                </a:solidFill>
              </a:rPr>
              <a:t> Subject                </a:t>
            </a:r>
          </a:p>
          <a:p>
            <a:r>
              <a:rPr lang="en-US" b="1" dirty="0" smtClean="0"/>
              <a:t>SV= </a:t>
            </a:r>
            <a:r>
              <a:rPr lang="en-US" b="1" dirty="0" smtClean="0">
                <a:solidFill>
                  <a:srgbClr val="FF0000"/>
                </a:solidFill>
              </a:rPr>
              <a:t>Singular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660066"/>
                </a:solidFill>
              </a:rPr>
              <a:t>Verb</a:t>
            </a:r>
            <a:r>
              <a:rPr lang="en-US" b="1" dirty="0" smtClean="0"/>
              <a:t>          PV= </a:t>
            </a:r>
            <a:r>
              <a:rPr lang="en-US" b="1" dirty="0" smtClean="0">
                <a:solidFill>
                  <a:srgbClr val="FFFF00"/>
                </a:solidFill>
              </a:rPr>
              <a:t>Plural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660066"/>
                </a:solidFill>
              </a:rPr>
              <a:t>Verb</a:t>
            </a:r>
            <a:endParaRPr lang="en-US" b="1" dirty="0" smtClean="0"/>
          </a:p>
          <a:p>
            <a:r>
              <a:rPr lang="en-US" b="1" dirty="0" smtClean="0"/>
              <a:t>SS “and” SS= PV  </a:t>
            </a:r>
            <a:r>
              <a:rPr lang="en-US" b="1" dirty="0" smtClean="0">
                <a:solidFill>
                  <a:srgbClr val="0000FF"/>
                </a:solidFill>
                <a:effectLst>
                  <a:glow rad="228600">
                    <a:schemeClr val="accent3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 John </a:t>
            </a:r>
            <a:r>
              <a:rPr lang="en-US" b="1" dirty="0" smtClean="0"/>
              <a:t>and </a:t>
            </a:r>
            <a:r>
              <a:rPr lang="en-US" b="1" dirty="0" smtClean="0">
                <a:solidFill>
                  <a:srgbClr val="0000FF"/>
                </a:solidFill>
                <a:effectLst>
                  <a:glow rad="228600">
                    <a:schemeClr val="accent3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Sam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smtClean="0">
                <a:solidFill>
                  <a:srgbClr val="660066"/>
                </a:solidFill>
                <a:effectLst>
                  <a:glow rad="228600">
                    <a:schemeClr val="accent1">
                      <a:alpha val="75000"/>
                    </a:schemeClr>
                  </a:glow>
                  <a:outerShdw blurRad="1270000" dist="50800" dir="2700000" algn="tl" rotWithShape="0">
                    <a:srgbClr val="FFFF00"/>
                  </a:outerShdw>
                </a:effectLst>
              </a:rPr>
              <a:t>are</a:t>
            </a:r>
            <a:r>
              <a:rPr lang="en-US" b="1" dirty="0" smtClean="0">
                <a:solidFill>
                  <a:srgbClr val="660066"/>
                </a:solidFill>
              </a:rPr>
              <a:t> </a:t>
            </a:r>
            <a:r>
              <a:rPr lang="en-US" b="1" dirty="0" smtClean="0"/>
              <a:t>home.  </a:t>
            </a:r>
          </a:p>
          <a:p>
            <a:r>
              <a:rPr lang="en-US" b="1" dirty="0" smtClean="0"/>
              <a:t>SS “and” PS=PV  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smtClean="0">
                <a:solidFill>
                  <a:srgbClr val="0000FF"/>
                </a:solidFill>
                <a:effectLst>
                  <a:glow rad="228600">
                    <a:schemeClr val="accent3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John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smtClean="0"/>
              <a:t>and </a:t>
            </a:r>
            <a:r>
              <a:rPr lang="en-US" b="1" dirty="0" smtClean="0">
                <a:solidFill>
                  <a:srgbClr val="0000FF"/>
                </a:solidFill>
              </a:rPr>
              <a:t>the boys</a:t>
            </a:r>
            <a:r>
              <a:rPr lang="en-US" b="1" dirty="0" smtClean="0">
                <a:solidFill>
                  <a:srgbClr val="0000FF"/>
                </a:solidFill>
                <a:effectLst>
                  <a:outerShdw blurRad="1270000" dist="50800" dir="2700000" algn="tl" rotWithShape="0">
                    <a:srgbClr val="FFFF00"/>
                  </a:outerShdw>
                </a:effectLst>
              </a:rPr>
              <a:t> </a:t>
            </a:r>
            <a:r>
              <a:rPr lang="en-US" b="1" dirty="0" smtClean="0">
                <a:solidFill>
                  <a:srgbClr val="660066"/>
                </a:solidFill>
                <a:effectLst>
                  <a:glow rad="228600">
                    <a:schemeClr val="accent1">
                      <a:alpha val="75000"/>
                    </a:schemeClr>
                  </a:glow>
                  <a:outerShdw blurRad="1270000" dist="50800" dir="2700000" algn="tl" rotWithShape="0">
                    <a:srgbClr val="FFFF00"/>
                  </a:outerShdw>
                </a:effectLst>
              </a:rPr>
              <a:t>are</a:t>
            </a:r>
            <a:r>
              <a:rPr lang="en-US" b="1" dirty="0" smtClean="0">
                <a:effectLst>
                  <a:outerShdw blurRad="1270000" dist="50800" dir="2700000" algn="tl" rotWithShape="0">
                    <a:srgbClr val="FFFF00"/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1270000" dist="50800" dir="2700000" algn="tl" rotWithShape="0">
                    <a:prstClr val="black"/>
                  </a:outerShdw>
                </a:effectLst>
              </a:rPr>
              <a:t>home.</a:t>
            </a:r>
          </a:p>
          <a:p>
            <a:r>
              <a:rPr lang="en-US" b="1" dirty="0" smtClean="0"/>
              <a:t>SS “or” SS= SV      </a:t>
            </a:r>
            <a:r>
              <a:rPr lang="en-US" b="1" dirty="0" smtClean="0">
                <a:solidFill>
                  <a:srgbClr val="0000FF"/>
                </a:solidFill>
                <a:effectLst>
                  <a:glow rad="228600">
                    <a:schemeClr val="accent3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John</a:t>
            </a:r>
            <a:r>
              <a:rPr lang="en-US" b="1" dirty="0" smtClean="0"/>
              <a:t> or </a:t>
            </a:r>
            <a:r>
              <a:rPr lang="en-US" b="1" dirty="0" smtClean="0">
                <a:solidFill>
                  <a:srgbClr val="0000FF"/>
                </a:solidFill>
                <a:effectLst>
                  <a:glow rad="228600">
                    <a:schemeClr val="accent3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Sam</a:t>
            </a:r>
            <a:r>
              <a:rPr lang="en-US" b="1" dirty="0" smtClean="0">
                <a:effectLst>
                  <a:outerShdw blurRad="1270000" dist="88900" dir="2700000" algn="tl" rotWithShape="0">
                    <a:prstClr val="black">
                      <a:alpha val="50000"/>
                    </a:prstClr>
                  </a:outerShdw>
                </a:effectLst>
              </a:rPr>
              <a:t> </a:t>
            </a:r>
            <a:r>
              <a:rPr lang="en-US" b="1" dirty="0" smtClean="0">
                <a:solidFill>
                  <a:srgbClr val="660066"/>
                </a:solidFill>
                <a:effectLst>
                  <a:glow rad="228600">
                    <a:schemeClr val="accent3">
                      <a:alpha val="75000"/>
                    </a:schemeClr>
                  </a:glow>
                  <a:outerShdw blurRad="1270000" dist="88900" dir="2700000" algn="br" rotWithShape="0">
                    <a:srgbClr val="000000"/>
                  </a:outerShdw>
                </a:effectLst>
              </a:rPr>
              <a:t>is</a:t>
            </a:r>
            <a:r>
              <a:rPr lang="en-US" b="1" dirty="0" smtClean="0">
                <a:effectLst>
                  <a:outerShdw blurRad="1270000" dist="88900" dir="3300000" algn="tl" rotWithShape="0">
                    <a:srgbClr val="FF0000"/>
                  </a:outerShdw>
                </a:effectLst>
              </a:rPr>
              <a:t> </a:t>
            </a:r>
            <a:r>
              <a:rPr lang="en-US" b="1" dirty="0" smtClean="0"/>
              <a:t>home.</a:t>
            </a:r>
          </a:p>
          <a:p>
            <a:r>
              <a:rPr lang="en-US" b="1" dirty="0" smtClean="0"/>
              <a:t>SS “or” PS= PV    </a:t>
            </a:r>
            <a:r>
              <a:rPr lang="en-US" b="1" dirty="0" smtClean="0">
                <a:solidFill>
                  <a:srgbClr val="0000FF"/>
                </a:solidFill>
                <a:effectLst>
                  <a:glow rad="228600">
                    <a:schemeClr val="accent3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 John </a:t>
            </a:r>
            <a:r>
              <a:rPr lang="en-US" b="1" dirty="0" smtClean="0"/>
              <a:t>or </a:t>
            </a:r>
            <a:r>
              <a:rPr lang="en-US" b="1" dirty="0" smtClean="0">
                <a:solidFill>
                  <a:srgbClr val="0000FF"/>
                </a:solidFill>
                <a:effectLst>
                  <a:glow rad="228600">
                    <a:schemeClr val="accent1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the boys</a:t>
            </a:r>
            <a:r>
              <a:rPr lang="en-US" b="1" dirty="0" smtClean="0">
                <a:effectLst>
                  <a:glow rad="228600">
                    <a:schemeClr val="accent1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 </a:t>
            </a:r>
            <a:r>
              <a:rPr lang="en-US" b="1" dirty="0" smtClean="0">
                <a:solidFill>
                  <a:srgbClr val="660066"/>
                </a:solidFill>
                <a:effectLst>
                  <a:glow rad="228600">
                    <a:schemeClr val="accent1">
                      <a:alpha val="75000"/>
                    </a:schemeClr>
                  </a:glow>
                  <a:outerShdw blurRad="965200" dist="50800" dir="2700000" algn="tl" rotWithShape="0">
                    <a:srgbClr val="FFFF00"/>
                  </a:outerShdw>
                </a:effectLst>
              </a:rPr>
              <a:t>are</a:t>
            </a:r>
            <a:r>
              <a:rPr lang="en-US" b="1" dirty="0" smtClean="0">
                <a:effectLst>
                  <a:glow rad="228600">
                    <a:schemeClr val="accent1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 </a:t>
            </a:r>
            <a:r>
              <a:rPr lang="en-US" b="1" dirty="0" smtClean="0"/>
              <a:t>home. </a:t>
            </a:r>
          </a:p>
          <a:p>
            <a:r>
              <a:rPr lang="en-US" b="1" dirty="0" smtClean="0"/>
              <a:t>PS “or” SS= SV    </a:t>
            </a:r>
            <a:r>
              <a:rPr lang="en-US" b="1" dirty="0" smtClean="0">
                <a:solidFill>
                  <a:srgbClr val="0000FF"/>
                </a:solidFill>
                <a:effectLst>
                  <a:glow rad="228600">
                    <a:schemeClr val="accent1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The boys </a:t>
            </a:r>
            <a:r>
              <a:rPr lang="en-US" b="1" dirty="0" smtClean="0"/>
              <a:t>or </a:t>
            </a:r>
            <a:r>
              <a:rPr lang="en-US" b="1" dirty="0" smtClean="0">
                <a:solidFill>
                  <a:srgbClr val="0000FF"/>
                </a:solidFill>
                <a:effectLst>
                  <a:glow rad="228600">
                    <a:schemeClr val="accent3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John</a:t>
            </a:r>
            <a:r>
              <a:rPr lang="en-US" b="1" dirty="0" smtClean="0">
                <a:solidFill>
                  <a:srgbClr val="660066"/>
                </a:solidFill>
                <a:effectLst>
                  <a:outerShdw blurRad="1270000" dist="88900" dir="2700000" algn="tl" rotWithShape="0">
                    <a:srgbClr val="FF0000"/>
                  </a:outerShdw>
                </a:effectLst>
              </a:rPr>
              <a:t> </a:t>
            </a:r>
            <a:r>
              <a:rPr lang="en-US" b="1" dirty="0" smtClean="0">
                <a:solidFill>
                  <a:srgbClr val="660066"/>
                </a:solidFill>
                <a:effectLst>
                  <a:glow rad="228600">
                    <a:schemeClr val="accent3">
                      <a:alpha val="75000"/>
                    </a:schemeClr>
                  </a:glow>
                  <a:outerShdw blurRad="1270000" dist="88900" dir="2700000" algn="tl" rotWithShape="0">
                    <a:srgbClr val="FF0000"/>
                  </a:outerShdw>
                </a:effectLst>
              </a:rPr>
              <a:t>is</a:t>
            </a:r>
            <a:r>
              <a:rPr lang="en-US" b="1" dirty="0" smtClean="0">
                <a:solidFill>
                  <a:srgbClr val="660066"/>
                </a:solidFill>
                <a:effectLst>
                  <a:outerShdw blurRad="1270000" dist="88900" dir="2700000" algn="tl" rotWithShape="0">
                    <a:srgbClr val="FF0000"/>
                  </a:outerShdw>
                </a:effectLst>
              </a:rPr>
              <a:t> </a:t>
            </a:r>
            <a:r>
              <a:rPr lang="en-US" b="1" dirty="0" smtClean="0"/>
              <a:t>home.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/>
              </a:rPr>
              <a:t>Singular </a:t>
            </a:r>
            <a:r>
              <a:rPr lang="en-US" dirty="0" smtClean="0">
                <a:solidFill>
                  <a:schemeClr val="bg1"/>
                </a:solidFill>
                <a:effectLst/>
              </a:rPr>
              <a:t>and </a:t>
            </a:r>
            <a:r>
              <a:rPr lang="en-US" dirty="0" smtClean="0">
                <a:solidFill>
                  <a:srgbClr val="FFFF00"/>
                </a:solidFill>
                <a:effectLst/>
              </a:rPr>
              <a:t>Plural </a:t>
            </a:r>
            <a:r>
              <a:rPr lang="en-US" dirty="0" smtClean="0">
                <a:solidFill>
                  <a:srgbClr val="660066"/>
                </a:solidFill>
                <a:effectLst/>
              </a:rPr>
              <a:t>Verbs</a:t>
            </a:r>
            <a:endParaRPr lang="en-US" dirty="0">
              <a:solidFill>
                <a:srgbClr val="FF0000"/>
              </a:solidFill>
              <a:effectLst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5175" y="2070100"/>
          <a:ext cx="7612064" cy="1833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6032"/>
                <a:gridCol w="38060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SINGULAR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PLURAL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</a:t>
                      </a:r>
                    </a:p>
                    <a:p>
                      <a:r>
                        <a:rPr lang="en-US" dirty="0" smtClean="0"/>
                        <a:t>was</a:t>
                      </a:r>
                    </a:p>
                    <a:p>
                      <a:r>
                        <a:rPr lang="en-US" dirty="0" smtClean="0"/>
                        <a:t>has</a:t>
                      </a:r>
                    </a:p>
                    <a:p>
                      <a:r>
                        <a:rPr lang="en-US" dirty="0" smtClean="0"/>
                        <a:t>am</a:t>
                      </a:r>
                    </a:p>
                    <a:p>
                      <a:r>
                        <a:rPr lang="en-US" dirty="0" smtClean="0"/>
                        <a:t>action verbs end in “</a:t>
                      </a:r>
                      <a:r>
                        <a:rPr lang="en-US" dirty="0" err="1" smtClean="0"/>
                        <a:t>s</a:t>
                      </a:r>
                      <a:r>
                        <a:rPr lang="en-US" dirty="0" smtClean="0"/>
                        <a:t>” = runs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are</a:t>
                      </a:r>
                    </a:p>
                    <a:p>
                      <a:r>
                        <a:rPr lang="en-US" dirty="0" smtClean="0"/>
                        <a:t>were</a:t>
                      </a:r>
                    </a:p>
                    <a:p>
                      <a:r>
                        <a:rPr lang="en-US" dirty="0" smtClean="0"/>
                        <a:t>have</a:t>
                      </a:r>
                    </a:p>
                    <a:p>
                      <a:r>
                        <a:rPr lang="en-US" dirty="0" smtClean="0"/>
                        <a:t>action verbs not ending in “</a:t>
                      </a:r>
                      <a:r>
                        <a:rPr lang="en-US" dirty="0" err="1" smtClean="0"/>
                        <a:t>s</a:t>
                      </a:r>
                      <a:r>
                        <a:rPr lang="en-US" dirty="0" smtClean="0"/>
                        <a:t>”= run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Both Ways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>Singular or Plural Pronouns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2070846"/>
            <a:ext cx="6702426" cy="4406154"/>
          </a:xfrm>
        </p:spPr>
        <p:txBody>
          <a:bodyPr>
            <a:normAutofit fontScale="25000" lnSpcReduction="20000"/>
          </a:bodyPr>
          <a:lstStyle/>
          <a:p>
            <a:r>
              <a:rPr lang="en-US" sz="8000" b="1" dirty="0" smtClean="0"/>
              <a:t>SOME   </a:t>
            </a:r>
            <a:r>
              <a:rPr lang="en-US" sz="8000" b="1" dirty="0" smtClean="0">
                <a:solidFill>
                  <a:srgbClr val="0000FF"/>
                </a:solidFill>
                <a:effectLst>
                  <a:glow rad="228600">
                    <a:schemeClr val="accent3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Some</a:t>
            </a:r>
            <a:r>
              <a:rPr lang="en-US" sz="8000" b="1" dirty="0" smtClean="0"/>
              <a:t> of the chicken </a:t>
            </a:r>
            <a:r>
              <a:rPr lang="en-US" sz="8000" b="1" dirty="0" smtClean="0">
                <a:solidFill>
                  <a:srgbClr val="660066"/>
                </a:solidFill>
                <a:effectLst>
                  <a:glow rad="228600">
                    <a:schemeClr val="accent3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is</a:t>
            </a:r>
            <a:r>
              <a:rPr lang="en-US" sz="8000" b="1" dirty="0" smtClean="0">
                <a:solidFill>
                  <a:srgbClr val="660066"/>
                </a:solidFill>
              </a:rPr>
              <a:t> </a:t>
            </a:r>
            <a:r>
              <a:rPr lang="en-US" sz="8000" b="1" dirty="0" smtClean="0"/>
              <a:t>gone.                                        	</a:t>
            </a:r>
            <a:r>
              <a:rPr lang="en-US" sz="8000" b="1" dirty="0" smtClean="0">
                <a:effectLst>
                  <a:glow rad="228600">
                    <a:schemeClr val="accent1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      </a:t>
            </a:r>
            <a:r>
              <a:rPr lang="en-US" sz="8000" b="1" dirty="0" smtClean="0">
                <a:solidFill>
                  <a:srgbClr val="0000FF"/>
                </a:solidFill>
                <a:effectLst>
                  <a:glow rad="228600">
                    <a:schemeClr val="accent1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Some </a:t>
            </a:r>
            <a:r>
              <a:rPr lang="en-US" sz="8000" b="1" dirty="0" smtClean="0"/>
              <a:t>of the chickens </a:t>
            </a:r>
            <a:r>
              <a:rPr lang="en-US" sz="8000" b="1" dirty="0" smtClean="0">
                <a:solidFill>
                  <a:srgbClr val="660066"/>
                </a:solidFill>
                <a:effectLst>
                  <a:glow rad="228600">
                    <a:schemeClr val="accent1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are</a:t>
            </a:r>
            <a:r>
              <a:rPr lang="en-US" sz="8000" b="1" dirty="0" smtClean="0">
                <a:solidFill>
                  <a:srgbClr val="660066"/>
                </a:solidFill>
              </a:rPr>
              <a:t> </a:t>
            </a:r>
            <a:r>
              <a:rPr lang="en-US" sz="8000" b="1" dirty="0" smtClean="0"/>
              <a:t>gone.</a:t>
            </a:r>
          </a:p>
          <a:p>
            <a:r>
              <a:rPr lang="en-US" sz="8000" b="1" dirty="0" smtClean="0"/>
              <a:t>ALL       </a:t>
            </a:r>
            <a:r>
              <a:rPr lang="en-US" sz="8000" b="1" dirty="0" smtClean="0">
                <a:solidFill>
                  <a:srgbClr val="0000FF"/>
                </a:solidFill>
                <a:effectLst>
                  <a:glow rad="228600">
                    <a:schemeClr val="accent3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All</a:t>
            </a:r>
            <a:r>
              <a:rPr lang="en-US" sz="8000" b="1" dirty="0" smtClean="0">
                <a:solidFill>
                  <a:srgbClr val="0000FF"/>
                </a:solidFill>
              </a:rPr>
              <a:t> </a:t>
            </a:r>
            <a:r>
              <a:rPr lang="en-US" sz="8000" b="1" dirty="0" smtClean="0"/>
              <a:t>of the chicken </a:t>
            </a:r>
            <a:r>
              <a:rPr lang="en-US" sz="8000" b="1" dirty="0" smtClean="0">
                <a:solidFill>
                  <a:srgbClr val="660066"/>
                </a:solidFill>
                <a:effectLst>
                  <a:glow rad="228600">
                    <a:schemeClr val="accent3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is</a:t>
            </a:r>
            <a:r>
              <a:rPr lang="en-US" sz="8000" b="1" dirty="0" smtClean="0">
                <a:effectLst>
                  <a:glow rad="228600">
                    <a:schemeClr val="accent3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 </a:t>
            </a:r>
            <a:r>
              <a:rPr lang="en-US" sz="8000" b="1" dirty="0" smtClean="0"/>
              <a:t>gone.                                 	</a:t>
            </a:r>
            <a:r>
              <a:rPr lang="en-US" sz="8000" b="1" dirty="0" smtClean="0">
                <a:solidFill>
                  <a:srgbClr val="0000FF"/>
                </a:solidFill>
              </a:rPr>
              <a:t>              </a:t>
            </a:r>
            <a:r>
              <a:rPr lang="en-US" sz="8000" b="1" dirty="0" smtClean="0">
                <a:solidFill>
                  <a:srgbClr val="0000FF"/>
                </a:solidFill>
                <a:effectLst>
                  <a:glow rad="228600">
                    <a:schemeClr val="accent1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 All </a:t>
            </a:r>
            <a:r>
              <a:rPr lang="en-US" sz="8000" b="1" dirty="0" smtClean="0"/>
              <a:t>of the chickens </a:t>
            </a:r>
            <a:r>
              <a:rPr lang="en-US" sz="8000" b="1" dirty="0" smtClean="0">
                <a:solidFill>
                  <a:srgbClr val="660066"/>
                </a:solidFill>
                <a:effectLst>
                  <a:glow rad="228600">
                    <a:schemeClr val="accent1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are</a:t>
            </a:r>
            <a:r>
              <a:rPr lang="en-US" sz="8000" b="1" dirty="0" smtClean="0"/>
              <a:t> gone.</a:t>
            </a:r>
          </a:p>
          <a:p>
            <a:r>
              <a:rPr lang="en-US" sz="8000" b="1" dirty="0" smtClean="0"/>
              <a:t>ANY       </a:t>
            </a:r>
            <a:r>
              <a:rPr lang="en-US" sz="8000" b="1" dirty="0" smtClean="0">
                <a:solidFill>
                  <a:srgbClr val="660066"/>
                </a:solidFill>
                <a:effectLst>
                  <a:glow rad="228600">
                    <a:schemeClr val="accent3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Is</a:t>
            </a:r>
            <a:r>
              <a:rPr lang="en-US" sz="8000" b="1" dirty="0" smtClean="0">
                <a:effectLst>
                  <a:glow rad="228600">
                    <a:schemeClr val="accent3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 </a:t>
            </a:r>
            <a:r>
              <a:rPr lang="en-US" sz="8000" b="1" dirty="0" smtClean="0">
                <a:solidFill>
                  <a:srgbClr val="0000FF"/>
                </a:solidFill>
                <a:effectLst>
                  <a:glow rad="228600">
                    <a:schemeClr val="accent3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any</a:t>
            </a:r>
            <a:r>
              <a:rPr lang="en-US" sz="8000" b="1" dirty="0" smtClean="0">
                <a:effectLst>
                  <a:glow rad="228600">
                    <a:schemeClr val="accent3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 </a:t>
            </a:r>
            <a:r>
              <a:rPr lang="en-US" sz="8000" b="1" dirty="0" smtClean="0"/>
              <a:t>of the chicken gone?                       	                                    	</a:t>
            </a:r>
            <a:r>
              <a:rPr lang="en-US" sz="8000" b="1" dirty="0" smtClean="0">
                <a:effectLst>
                  <a:glow rad="228600">
                    <a:schemeClr val="accent1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      </a:t>
            </a:r>
            <a:r>
              <a:rPr lang="en-US" sz="8000" b="1" dirty="0" smtClean="0">
                <a:solidFill>
                  <a:srgbClr val="660066"/>
                </a:solidFill>
                <a:effectLst>
                  <a:glow rad="228600">
                    <a:schemeClr val="accent1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Are </a:t>
            </a:r>
            <a:r>
              <a:rPr lang="en-US" sz="8000" b="1" dirty="0" smtClean="0">
                <a:solidFill>
                  <a:srgbClr val="0000FF"/>
                </a:solidFill>
                <a:effectLst>
                  <a:glow rad="228600">
                    <a:schemeClr val="accent1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any</a:t>
            </a:r>
            <a:r>
              <a:rPr lang="en-US" sz="8000" b="1" dirty="0" smtClean="0"/>
              <a:t> of the chickens gone?</a:t>
            </a:r>
          </a:p>
          <a:p>
            <a:r>
              <a:rPr lang="en-US" sz="8000" b="1" dirty="0" smtClean="0"/>
              <a:t>MOST   </a:t>
            </a:r>
            <a:r>
              <a:rPr lang="en-US" sz="8000" b="1" dirty="0" smtClean="0">
                <a:solidFill>
                  <a:srgbClr val="0000FF"/>
                </a:solidFill>
                <a:effectLst>
                  <a:glow rad="228600">
                    <a:schemeClr val="accent3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Most</a:t>
            </a:r>
            <a:r>
              <a:rPr lang="en-US" sz="8000" b="1" dirty="0" smtClean="0"/>
              <a:t> of the chicken </a:t>
            </a:r>
            <a:r>
              <a:rPr lang="en-US" sz="8000" b="1" dirty="0" smtClean="0">
                <a:solidFill>
                  <a:srgbClr val="660066"/>
                </a:solidFill>
                <a:effectLst>
                  <a:glow rad="228600">
                    <a:schemeClr val="accent3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is</a:t>
            </a:r>
            <a:r>
              <a:rPr lang="en-US" sz="8000" b="1" dirty="0" smtClean="0"/>
              <a:t> gone.                         	   	</a:t>
            </a:r>
            <a:r>
              <a:rPr lang="en-US" sz="8000" b="1" dirty="0" smtClean="0">
                <a:effectLst>
                  <a:glow rad="228600">
                    <a:schemeClr val="accent1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      </a:t>
            </a:r>
            <a:r>
              <a:rPr lang="en-US" sz="8000" b="1" dirty="0" smtClean="0">
                <a:solidFill>
                  <a:srgbClr val="0000FF"/>
                </a:solidFill>
                <a:effectLst>
                  <a:glow rad="228600">
                    <a:schemeClr val="accent1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Most</a:t>
            </a:r>
            <a:r>
              <a:rPr lang="en-US" sz="8000" b="1" dirty="0" smtClean="0">
                <a:effectLst>
                  <a:glow rad="228600">
                    <a:schemeClr val="accent1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 </a:t>
            </a:r>
            <a:r>
              <a:rPr lang="en-US" sz="8000" b="1" dirty="0" smtClean="0"/>
              <a:t>of the chickens </a:t>
            </a:r>
            <a:r>
              <a:rPr lang="en-US" sz="8000" b="1" dirty="0" smtClean="0">
                <a:solidFill>
                  <a:srgbClr val="660066"/>
                </a:solidFill>
                <a:effectLst>
                  <a:glow rad="228600">
                    <a:schemeClr val="accent1">
                      <a:alpha val="75000"/>
                    </a:schemeClr>
                  </a:glow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rPr>
              <a:t>are</a:t>
            </a:r>
            <a:r>
              <a:rPr lang="en-US" sz="8000" b="1" dirty="0" smtClean="0"/>
              <a:t> gone.</a:t>
            </a:r>
          </a:p>
          <a:p>
            <a:r>
              <a:rPr lang="en-US" sz="8000" b="1" i="1" dirty="0" smtClean="0"/>
              <a:t>The use of these word will be THE ONLY time that  you will use the prepositional phrase to determine whether you use a singular or plural verb.</a:t>
            </a:r>
            <a:endParaRPr lang="en-US" sz="8000" b="1" dirty="0" smtClean="0"/>
          </a:p>
          <a:p>
            <a:endParaRPr lang="en-US" sz="8000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70846"/>
            <a:ext cx="8534399" cy="4182035"/>
          </a:xfrm>
        </p:spPr>
        <p:txBody>
          <a:bodyPr>
            <a:normAutofit fontScale="92500"/>
          </a:bodyPr>
          <a:lstStyle/>
          <a:p>
            <a:r>
              <a:rPr lang="en-US" sz="3600" b="1" dirty="0" smtClean="0"/>
              <a:t>COMPLICATED DEFINITION:</a:t>
            </a:r>
          </a:p>
          <a:p>
            <a:r>
              <a:rPr lang="en-US" sz="3600" dirty="0" smtClean="0"/>
              <a:t>A </a:t>
            </a:r>
            <a:r>
              <a:rPr lang="en-US" sz="3600" i="1" dirty="0" smtClean="0"/>
              <a:t>preposition</a:t>
            </a:r>
            <a:r>
              <a:rPr lang="en-US" sz="3600" dirty="0" smtClean="0"/>
              <a:t> links nouns, pronouns and phrases to other words in a sentence.</a:t>
            </a:r>
          </a:p>
          <a:p>
            <a:r>
              <a:rPr lang="en-US" sz="3600" b="1" dirty="0" smtClean="0"/>
              <a:t>EASIER TO REMEMBER:</a:t>
            </a:r>
          </a:p>
          <a:p>
            <a:r>
              <a:rPr lang="en-US" sz="3600" dirty="0" smtClean="0"/>
              <a:t>A word that goes with “ _____ the house”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"about," "above," "across," "after," "against," "along," "among," "around," "at," "before," "behind," "below," "beneath," "beside," "between," "beyond," "but," "by," "despite," "down," "during," "except," "for," "from," "in," "inside," "into," "like," "near," "of," "off," "on," "onto," "out," "outside," "over," "past," "since," "through," "throughout," "till," "to," "toward," "under," "underneath," "until," "up," "upon," "with," "within,” "without.”   </a:t>
            </a:r>
          </a:p>
          <a:p>
            <a:r>
              <a:rPr lang="en-US" dirty="0" smtClean="0"/>
              <a:t>  </a:t>
            </a:r>
            <a:r>
              <a:rPr lang="en-US" b="1" dirty="0" smtClean="0"/>
              <a:t>________ THE HOUSE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 smtClean="0"/>
              <a:t>A  </a:t>
            </a:r>
            <a:r>
              <a:rPr lang="en-US" sz="3600" b="1" i="1" dirty="0" smtClean="0"/>
              <a:t>PREPOSITIONAL PHRASE </a:t>
            </a:r>
            <a:r>
              <a:rPr lang="en-US" sz="3600" b="1" dirty="0" smtClean="0"/>
              <a:t> will never, never, never, never, never, never, never, never, never, never, never, never, never, never, never, never, never, never, never, never, never, never, never, never, never, never, never contain the </a:t>
            </a:r>
            <a:r>
              <a:rPr lang="en-US" sz="3600" b="1" dirty="0" smtClean="0">
                <a:solidFill>
                  <a:srgbClr val="0000FF"/>
                </a:solidFill>
              </a:rPr>
              <a:t>SUBJECT </a:t>
            </a:r>
            <a:r>
              <a:rPr lang="en-US" sz="3600" b="1" dirty="0" smtClean="0"/>
              <a:t>of a sentence. </a:t>
            </a:r>
          </a:p>
          <a:p>
            <a:pPr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</a:majorFont>
      <a:minorFont>
        <a:latin typeface="Book Antiqua"/>
        <a:ea typeface=""/>
        <a:cs typeface=""/>
        <a:font script="Jpan" typeface="ＭＳ 明朝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485</TotalTime>
  <Words>549</Words>
  <Application>Microsoft Office PowerPoint</Application>
  <PresentationFormat>عرض على الشاشة (3:4)‏</PresentationFormat>
  <Paragraphs>93</Paragraphs>
  <Slides>14</Slides>
  <Notes>0</Notes>
  <HiddenSlides>0</HiddenSlides>
  <MMClips>1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Habitat</vt:lpstr>
      <vt:lpstr>SUBJECT VERB AGREEMENT</vt:lpstr>
      <vt:lpstr>A subject is who or what the sentence is about.  A verb is what the subject is doing.</vt:lpstr>
      <vt:lpstr>Singular and Plural Subjects</vt:lpstr>
      <vt:lpstr>Subject/Verb Agreement for Math People</vt:lpstr>
      <vt:lpstr>Singular and Plural Verbs</vt:lpstr>
      <vt:lpstr>Go Both Ways Singular or Plural Pronouns</vt:lpstr>
      <vt:lpstr>PREPOSITION</vt:lpstr>
      <vt:lpstr>PREPOSITION</vt:lpstr>
      <vt:lpstr>PREPOSITION</vt:lpstr>
      <vt:lpstr>Putting it all together</vt:lpstr>
      <vt:lpstr>Correct Answer</vt:lpstr>
      <vt:lpstr>Try Another</vt:lpstr>
      <vt:lpstr>Correct Answer</vt:lpstr>
      <vt:lpstr>Now use it!!!!!!!!!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 VERB AGREEMENT</dc:title>
  <dc:creator>Sandy Melillo</dc:creator>
  <cp:lastModifiedBy>DR.Ahmed Saker 2O11</cp:lastModifiedBy>
  <cp:revision>14</cp:revision>
  <dcterms:created xsi:type="dcterms:W3CDTF">2009-10-12T15:31:11Z</dcterms:created>
  <dcterms:modified xsi:type="dcterms:W3CDTF">2019-01-01T15:57:57Z</dcterms:modified>
</cp:coreProperties>
</file>